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9B7F6E-5E57-98E0-D9FC-CF39AA3DAC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4B3AC-1E07-CD4A-9EFC-0F956B4F44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CB319-71C2-4E83-AC67-7793C58695C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38927-C753-53AB-24F5-E8BF7B93F9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B0D41-49D4-E60A-C0F2-A5A3BCAB4A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0F283-D11F-4409-9452-75EEA6ECD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26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2BE8-58B0-4910-AD87-548E2273C6D5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A78A2-328B-4098-A49A-6FA5A46C1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648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A78A2-328B-4098-A49A-6FA5A46C19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A78A2-328B-4098-A49A-6FA5A46C19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1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A78A2-328B-4098-A49A-6FA5A46C19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6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BBA9-D1FD-C99B-4B34-D9FFC340B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97105-835A-3D21-7203-8C88A26CB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BCB02-F69B-7922-2C79-A00EC063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8C93-CF06-4D5E-B42D-A35815F8C28B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948EB-46CD-B1DC-0EAF-0C9C682D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9B969-50D6-D648-1667-A94A96AF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802B-C424-5A99-219E-EF339ABB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4CC44-E331-C286-07F6-6421DA43D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30326-F5CC-655A-C309-F39E8B4AD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6A09-B9C9-4E8A-9B5D-9A90105B3E94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861DB-EB72-9055-DA8A-0C15A7F7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1A0ED-8E47-DA19-882C-E8F848C3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0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E443D5-6449-6AE0-92E7-E8C04F125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9E4CE-C5D5-6C49-C02C-65C01A50D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7882-A32B-BD5E-E50B-620FC233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3C71-74E9-4737-9AA8-7213BAD13EBE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6A3D1-2A98-4DCA-CC25-74AC7758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FF033-0322-306A-3F48-95EE9BBA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3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8A48-B670-AC7B-744A-E654A8A4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E783-C792-867E-3E08-1737EF883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21FF0-39BB-B04E-98C2-F2221614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A71B4-392F-431C-9F33-E52D171082AE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BE5C0-5A98-5BB6-F729-4ECAD4545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B485C-BEC3-EF14-AE60-F22EB9E9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6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12D7C-4669-7D52-F1D8-71F3B743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1E05E-5612-3117-47D1-E0DBE3D0A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EBF54-7D56-8570-0E3D-75B2FB83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FA198-1394-401F-B958-9F6A3E285E99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C702-ADD5-8BD5-A34C-9F91CAE9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59BC1-108B-3647-8080-F4A2F609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74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7804-A7D7-9650-BDD5-799298D0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B0FD-C717-E116-00F0-AA0C5B5D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4051-ADD3-2372-450E-265CF0FE7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E3C69-6B40-569C-B825-2E184375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4CD0-A9C9-4D0B-BED3-0976739E8BBC}" type="datetime1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804A2-E9AC-4AB3-931B-B78DDCD1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DA69E-CD8C-C253-EEB8-D9B062EEA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2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4B2CB-4733-A1E2-988D-00B1BCC25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8468B-1E83-E411-B20C-F60F6F7EA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C287E-5AED-BD4D-A00C-C2C1A0A62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9820A-DE97-168A-F079-D7DE0C622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E2181-ADDD-9A53-A336-9F1002ECE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3D0EB-745C-D149-E906-A3767511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D0790-3A15-4369-812F-AB75F59BBA08}" type="datetime1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53C33-2687-CE03-6AB1-777AC7AD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DC3CD-265B-9F02-A8F3-FE85CCDF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8221-7472-405D-83B4-57FE8C09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7BDD6F-2DEC-9DE5-5D63-407352255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7552-99B0-485E-8C4D-6911FA0996F9}" type="datetime1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C49C6-CCBA-CFF5-96DC-203BBD78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6B930-6ED8-C567-20CB-7E3E6016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7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5F334-2B68-A768-EB4E-4A71F41D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F8A79-24D9-4939-9FB2-4923EC4A85D0}" type="datetime1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843E8-414E-D93B-FF00-16EF68C1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A2578-7E42-88C3-0569-D6861A4E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87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908D-CC68-7B37-EED1-D090F6B55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601B-771C-17B3-00F0-D541E4475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8B37C-9EE5-9F7F-1689-43646DE62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77DD-AE08-B12E-E028-D04C85306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5B58-2CE5-43B2-9DDD-1866C4D8DA6C}" type="datetime1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A2210-B71B-FB9F-A1FE-09A6C4D3F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11D87-303D-139E-3DF6-335B95F9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4C7C-F955-B6F0-F603-6D457042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FA4C1-47C4-842B-C2D0-54A712533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B7C9D-0C9F-F2BF-BA64-E318A49AE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3ECA3-AC04-3ACC-C8D7-C6DDF558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2AF8-3B58-498C-BDE4-02FB7E18549D}" type="datetime1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53F5C-38D4-A64B-7A46-B0E488311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D218C-D739-8712-A7B7-BB244AF9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0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C54A7-FE43-EF2F-D033-47FA74F1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EC73F-DD75-EB8D-D5DE-ACE910674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CC2E6-23C8-80E5-C8CB-CCDBD9BE0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76BBF-B1DB-4079-839A-E5349FB02FBF}" type="datetime1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72507-90C6-6D7B-5083-DBF550835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4333F-D48C-6ABC-7CF2-C24A41582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08048-DEF1-4E6C-A335-2C664041F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9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em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BB8D2E-7770-CC81-AD66-E74C6828729D}"/>
              </a:ext>
            </a:extLst>
          </p:cNvPr>
          <p:cNvSpPr txBox="1"/>
          <p:nvPr/>
        </p:nvSpPr>
        <p:spPr>
          <a:xfrm>
            <a:off x="2475363" y="1348513"/>
            <a:ext cx="76938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Doyal Sarker, </a:t>
            </a:r>
            <a:r>
              <a:rPr lang="en-US" sz="2500" dirty="0" err="1"/>
              <a:t>Tajnuba</a:t>
            </a:r>
            <a:r>
              <a:rPr lang="en-US" sz="2500" dirty="0"/>
              <a:t> Hasan, Tri Ngo, </a:t>
            </a:r>
            <a:r>
              <a:rPr lang="en-US" sz="2500" dirty="0" err="1"/>
              <a:t>Tuhin</a:t>
            </a:r>
            <a:r>
              <a:rPr lang="en-US" sz="2500" dirty="0"/>
              <a:t> Das</a:t>
            </a:r>
          </a:p>
          <a:p>
            <a:pPr algn="ctr"/>
            <a:r>
              <a:rPr lang="en-US" sz="2500" dirty="0"/>
              <a:t>Department of Mechanical and Aerospace Engineering</a:t>
            </a:r>
          </a:p>
          <a:p>
            <a:pPr algn="ctr"/>
            <a:r>
              <a:rPr lang="en-US" sz="2500" dirty="0"/>
              <a:t>University of Central Florida (UCF)</a:t>
            </a:r>
          </a:p>
        </p:txBody>
      </p:sp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3356A2A0-A555-A65F-50F1-9E0117C3D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r="61327"/>
          <a:stretch/>
        </p:blipFill>
        <p:spPr>
          <a:xfrm>
            <a:off x="0" y="3080493"/>
            <a:ext cx="3366996" cy="195243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FA7A7-6A87-99FA-7D80-EF0DEF881441}"/>
              </a:ext>
            </a:extLst>
          </p:cNvPr>
          <p:cNvSpPr txBox="1"/>
          <p:nvPr/>
        </p:nvSpPr>
        <p:spPr>
          <a:xfrm>
            <a:off x="9060872" y="3093937"/>
            <a:ext cx="3131127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Presented by: Doyal Sarker</a:t>
            </a:r>
          </a:p>
          <a:p>
            <a:endParaRPr lang="en-US" sz="2000" dirty="0"/>
          </a:p>
          <a:p>
            <a:r>
              <a:rPr lang="en-US" sz="2000" dirty="0"/>
              <a:t>Mechanical and Aerospace Engineering</a:t>
            </a:r>
          </a:p>
          <a:p>
            <a:r>
              <a:rPr lang="en-US" sz="2000" dirty="0"/>
              <a:t>University of Central Florida</a:t>
            </a:r>
          </a:p>
          <a:p>
            <a:r>
              <a:rPr lang="en-US" sz="2000" dirty="0"/>
              <a:t>October 03,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A400D-238C-6C3F-2D1F-136DD11DC03A}"/>
              </a:ext>
            </a:extLst>
          </p:cNvPr>
          <p:cNvSpPr txBox="1"/>
          <p:nvPr/>
        </p:nvSpPr>
        <p:spPr>
          <a:xfrm>
            <a:off x="554190" y="69193"/>
            <a:ext cx="11083636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Causality-Free Modeling of a Floating Wind Turbine Semisubmersible Platform with Validation Results 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1"/>
            <a:ext cx="121920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ADDAF-B264-08B1-1F08-FC0630521D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" t="7425" r="2099" b="7316"/>
          <a:stretch/>
        </p:blipFill>
        <p:spPr>
          <a:xfrm>
            <a:off x="3625614" y="2624207"/>
            <a:ext cx="5176640" cy="37803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F9311-EE2B-8BF7-EAF0-954BA8F0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9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Validation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3F30-8742-8C81-8402-05D6EB8694A0}"/>
              </a:ext>
            </a:extLst>
          </p:cNvPr>
          <p:cNvSpPr txBox="1"/>
          <p:nvPr/>
        </p:nvSpPr>
        <p:spPr>
          <a:xfrm>
            <a:off x="291592" y="815589"/>
            <a:ext cx="5351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LC2.X (Free decay tests)</a:t>
            </a:r>
          </a:p>
        </p:txBody>
      </p:sp>
      <p:pic>
        <p:nvPicPr>
          <p:cNvPr id="6" name="Picture 5" descr="A diagram of a waveform&#10;&#10;Description automatically generated with medium confidence">
            <a:extLst>
              <a:ext uri="{FF2B5EF4-FFF2-40B4-BE49-F238E27FC236}">
                <a16:creationId xmlns:a16="http://schemas.microsoft.com/office/drawing/2014/main" id="{C01CF250-FB63-7C3C-2D45-E512BA1F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5" y="1323109"/>
            <a:ext cx="4854216" cy="5135413"/>
          </a:xfrm>
          <a:prstGeom prst="rect">
            <a:avLst/>
          </a:prstGeom>
        </p:spPr>
      </p:pic>
      <p:pic>
        <p:nvPicPr>
          <p:cNvPr id="9" name="Picture 8" descr="A comparison of different types of crafting&#10;&#10;Description automatically generated">
            <a:extLst>
              <a:ext uri="{FF2B5EF4-FFF2-40B4-BE49-F238E27FC236}">
                <a16:creationId xmlns:a16="http://schemas.microsoft.com/office/drawing/2014/main" id="{2AAE8626-E876-67DF-8FCC-3271E5F0C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34" y="1478281"/>
            <a:ext cx="6018357" cy="3328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EDCB72-8F7D-ED61-69D0-48D601270B32}"/>
              </a:ext>
            </a:extLst>
          </p:cNvPr>
          <p:cNvSpPr txBox="1"/>
          <p:nvPr/>
        </p:nvSpPr>
        <p:spPr>
          <a:xfrm>
            <a:off x="6313702" y="1124132"/>
            <a:ext cx="5351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Natural Period                          Damping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55BBF-1333-CDD2-07F2-534A6E35E4CA}"/>
              </a:ext>
            </a:extLst>
          </p:cNvPr>
          <p:cNvSpPr txBox="1"/>
          <p:nvPr/>
        </p:nvSpPr>
        <p:spPr>
          <a:xfrm>
            <a:off x="5643417" y="5144651"/>
            <a:ext cx="610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phase shift in Pitch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Sway period: 4.14 % higher than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Logarithmic decrement (Damping)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680368E-9FDF-4E6D-AED4-3CDBB0F19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26903"/>
            <a:ext cx="703699" cy="9495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08CF3-20F4-7E8E-FB14-C67EFD6E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2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Validation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3F30-8742-8C81-8402-05D6EB8694A0}"/>
              </a:ext>
            </a:extLst>
          </p:cNvPr>
          <p:cNvSpPr txBox="1"/>
          <p:nvPr/>
        </p:nvSpPr>
        <p:spPr>
          <a:xfrm>
            <a:off x="291592" y="658571"/>
            <a:ext cx="8815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LC3.2 (Fixed TMD), Irregular Wave (Hs = 10.9 m, </a:t>
            </a:r>
            <a:r>
              <a:rPr lang="en-US" sz="2200" dirty="0" err="1"/>
              <a:t>Tp</a:t>
            </a:r>
            <a:r>
              <a:rPr lang="en-US" sz="2200" dirty="0"/>
              <a:t> = 14.2 sec, </a:t>
            </a:r>
            <a:r>
              <a:rPr lang="el-GR" sz="2200" dirty="0"/>
              <a:t>β</a:t>
            </a:r>
            <a:r>
              <a:rPr lang="en-US" sz="2200" dirty="0"/>
              <a:t> = 0 deg)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EAFFD-5434-74F1-6B3E-52A8F8B65DC0}"/>
              </a:ext>
            </a:extLst>
          </p:cNvPr>
          <p:cNvSpPr txBox="1"/>
          <p:nvPr/>
        </p:nvSpPr>
        <p:spPr>
          <a:xfrm>
            <a:off x="526473" y="1108367"/>
            <a:ext cx="4230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motions: Surge, Heave, Pitch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Analysis: Power spectral density (PSD)</a:t>
            </a:r>
          </a:p>
        </p:txBody>
      </p:sp>
      <p:pic>
        <p:nvPicPr>
          <p:cNvPr id="15" name="Picture 14" descr="A number and symbol on a white background&#10;&#10;Description automatically generated">
            <a:extLst>
              <a:ext uri="{FF2B5EF4-FFF2-40B4-BE49-F238E27FC236}">
                <a16:creationId xmlns:a16="http://schemas.microsoft.com/office/drawing/2014/main" id="{F4486183-3C41-90D8-24AE-19378474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9" y="5349684"/>
            <a:ext cx="5251895" cy="998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330DE8-7FFA-33E0-2B6A-605C3570374F}"/>
              </a:ext>
            </a:extLst>
          </p:cNvPr>
          <p:cNvSpPr txBox="1"/>
          <p:nvPr/>
        </p:nvSpPr>
        <p:spPr>
          <a:xfrm>
            <a:off x="1422398" y="4920541"/>
            <a:ext cx="1043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(Hz)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3A1FA-D4CE-6D74-5B7A-66B8B2CB0A49}"/>
              </a:ext>
            </a:extLst>
          </p:cNvPr>
          <p:cNvSpPr txBox="1"/>
          <p:nvPr/>
        </p:nvSpPr>
        <p:spPr>
          <a:xfrm>
            <a:off x="4362714" y="4926739"/>
            <a:ext cx="1043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(Hz)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93A8A5-030A-8E62-CA16-DE1707129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" t="5387" r="6882" b="50977"/>
          <a:stretch/>
        </p:blipFill>
        <p:spPr>
          <a:xfrm>
            <a:off x="291592" y="1754697"/>
            <a:ext cx="5804408" cy="32182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893071-4778-A2AB-8ED7-68658307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" t="48619" r="7184" b="5454"/>
          <a:stretch/>
        </p:blipFill>
        <p:spPr>
          <a:xfrm>
            <a:off x="6216066" y="1754698"/>
            <a:ext cx="5767466" cy="34397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468079-E14E-7BA4-E1C2-66FF144BF9F7}"/>
              </a:ext>
            </a:extLst>
          </p:cNvPr>
          <p:cNvSpPr txBox="1"/>
          <p:nvPr/>
        </p:nvSpPr>
        <p:spPr>
          <a:xfrm>
            <a:off x="3026966" y="5377531"/>
            <a:ext cx="2853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TMD1 (Downwind, +Y)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TMD2 (Downwind, -Y)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TMD3 (Upwind, -X)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F15E090-0A7C-5B60-6919-1B256233A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36139"/>
            <a:ext cx="703699" cy="9495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A5847-6738-CF00-9272-09B880AD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4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Validation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3F30-8742-8C81-8402-05D6EB8694A0}"/>
              </a:ext>
            </a:extLst>
          </p:cNvPr>
          <p:cNvSpPr txBox="1"/>
          <p:nvPr/>
        </p:nvSpPr>
        <p:spPr>
          <a:xfrm>
            <a:off x="291592" y="658571"/>
            <a:ext cx="8815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LC3.5 (Pitch TMD), Irregular Wave (Hs = 10.9 m, </a:t>
            </a:r>
            <a:r>
              <a:rPr lang="en-US" sz="2200" dirty="0" err="1"/>
              <a:t>Tp</a:t>
            </a:r>
            <a:r>
              <a:rPr lang="en-US" sz="2200" dirty="0"/>
              <a:t> = 14.2 sec, </a:t>
            </a:r>
            <a:r>
              <a:rPr lang="el-GR" sz="2200" dirty="0"/>
              <a:t>β</a:t>
            </a:r>
            <a:r>
              <a:rPr lang="en-US" sz="2200" dirty="0"/>
              <a:t> = 0 deg)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B921DF-643C-AB1B-466D-5005A700A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6" y="1106984"/>
            <a:ext cx="5851731" cy="34969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01F8CB-EC95-30AC-BAF7-A77FAE33E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6" y="4400777"/>
            <a:ext cx="5851731" cy="166917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11B36768-2495-3833-53DE-840C1323F34A}"/>
              </a:ext>
            </a:extLst>
          </p:cNvPr>
          <p:cNvSpPr/>
          <p:nvPr/>
        </p:nvSpPr>
        <p:spPr>
          <a:xfrm>
            <a:off x="1006764" y="3132074"/>
            <a:ext cx="277091" cy="517236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3587A7-04EA-0351-7B2F-1E7E26F1438F}"/>
              </a:ext>
            </a:extLst>
          </p:cNvPr>
          <p:cNvSpPr/>
          <p:nvPr/>
        </p:nvSpPr>
        <p:spPr>
          <a:xfrm>
            <a:off x="4717795" y="3273743"/>
            <a:ext cx="609600" cy="886691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19C06BA-310D-347B-07B3-64BD96120798}"/>
                  </a:ext>
                </a:extLst>
              </p:cNvPr>
              <p:cNvSpPr txBox="1"/>
              <p:nvPr/>
            </p:nvSpPr>
            <p:spPr>
              <a:xfrm>
                <a:off x="5828146" y="1308153"/>
                <a:ext cx="5426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𝑃𝑖𝑡𝑐h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0.034 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dirty="0"/>
                  <a:t>, TMD tuned to pitch frequency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19C06BA-310D-347B-07B3-64BD96120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146" y="1308153"/>
                <a:ext cx="5426360" cy="369332"/>
              </a:xfrm>
              <a:prstGeom prst="rect">
                <a:avLst/>
              </a:prstGeom>
              <a:blipFill>
                <a:blip r:embed="rId4"/>
                <a:stretch>
                  <a:fillRect l="-67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FF65C7E5-F1DE-F959-37E5-5B5B915754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3330" r="6676" b="52836"/>
          <a:stretch/>
        </p:blipFill>
        <p:spPr>
          <a:xfrm>
            <a:off x="5828146" y="2895161"/>
            <a:ext cx="6267368" cy="17088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0CE5A0E-6CF2-2A2D-EB87-8E1D9FA61869}"/>
              </a:ext>
            </a:extLst>
          </p:cNvPr>
          <p:cNvSpPr txBox="1"/>
          <p:nvPr/>
        </p:nvSpPr>
        <p:spPr>
          <a:xfrm>
            <a:off x="7867074" y="4575916"/>
            <a:ext cx="187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Pitch TMD Strokes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0C5DB-1DE0-D557-4911-3DC104708D6D}"/>
              </a:ext>
            </a:extLst>
          </p:cNvPr>
          <p:cNvSpPr txBox="1"/>
          <p:nvPr/>
        </p:nvSpPr>
        <p:spPr>
          <a:xfrm>
            <a:off x="1182253" y="5982595"/>
            <a:ext cx="1043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(Hz)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DEC14C-AF16-0F44-DCE1-83F18E08CAF2}"/>
              </a:ext>
            </a:extLst>
          </p:cNvPr>
          <p:cNvSpPr txBox="1"/>
          <p:nvPr/>
        </p:nvSpPr>
        <p:spPr>
          <a:xfrm>
            <a:off x="3883883" y="5987216"/>
            <a:ext cx="1043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(Hz)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5C81D79-305A-B4E0-D311-48F8E0DD9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36139"/>
            <a:ext cx="703699" cy="949569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0A6A7F1-5366-5938-68DA-3F8B7877F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971537"/>
              </p:ext>
            </p:extLst>
          </p:nvPr>
        </p:nvGraphicFramePr>
        <p:xfrm>
          <a:off x="6128324" y="1946494"/>
          <a:ext cx="5126182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43719588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3804849920"/>
                    </a:ext>
                  </a:extLst>
                </a:gridCol>
                <a:gridCol w="1163781">
                  <a:extLst>
                    <a:ext uri="{9D8B030D-6E8A-4147-A177-3AD203B41FA5}">
                      <a16:colId xmlns:a16="http://schemas.microsoft.com/office/drawing/2014/main" val="1113291306"/>
                    </a:ext>
                  </a:extLst>
                </a:gridCol>
                <a:gridCol w="905164">
                  <a:extLst>
                    <a:ext uri="{9D8B030D-6E8A-4147-A177-3AD203B41FA5}">
                      <a16:colId xmlns:a16="http://schemas.microsoft.com/office/drawing/2014/main" val="2751375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CRAFTS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Pitch resonance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82400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E892-62F8-BE28-965E-E3775A007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9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Validation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3F30-8742-8C81-8402-05D6EB8694A0}"/>
              </a:ext>
            </a:extLst>
          </p:cNvPr>
          <p:cNvSpPr txBox="1"/>
          <p:nvPr/>
        </p:nvSpPr>
        <p:spPr>
          <a:xfrm>
            <a:off x="291592" y="658571"/>
            <a:ext cx="8815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LC3.8 (Tower TMD), Irregular Wave (Hs = 10.9 m, </a:t>
            </a:r>
            <a:r>
              <a:rPr lang="en-US" sz="2200" dirty="0" err="1"/>
              <a:t>Tp</a:t>
            </a:r>
            <a:r>
              <a:rPr lang="en-US" sz="2200" dirty="0"/>
              <a:t> = 14.2 sec, </a:t>
            </a:r>
            <a:r>
              <a:rPr lang="el-GR" sz="2200" dirty="0"/>
              <a:t>β</a:t>
            </a:r>
            <a:r>
              <a:rPr lang="en-US" sz="2200" dirty="0"/>
              <a:t> = 0 deg)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19C06BA-310D-347B-07B3-64BD96120798}"/>
                  </a:ext>
                </a:extLst>
              </p:cNvPr>
              <p:cNvSpPr txBox="1"/>
              <p:nvPr/>
            </p:nvSpPr>
            <p:spPr>
              <a:xfrm>
                <a:off x="5759887" y="1277145"/>
                <a:ext cx="6008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𝑡𝑜𝑤𝑒𝑟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dirty="0"/>
                  <a:t>, TMD tuned to tower 1</a:t>
                </a:r>
                <a:r>
                  <a:rPr lang="en-US" baseline="30000" dirty="0"/>
                  <a:t>st</a:t>
                </a:r>
                <a:r>
                  <a:rPr lang="en-US" dirty="0"/>
                  <a:t> bending mode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19C06BA-310D-347B-07B3-64BD96120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887" y="1277145"/>
                <a:ext cx="6008251" cy="369332"/>
              </a:xfrm>
              <a:prstGeom prst="rect">
                <a:avLst/>
              </a:prstGeom>
              <a:blipFill>
                <a:blip r:embed="rId2"/>
                <a:stretch>
                  <a:fillRect l="-71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20CE5A0E-6CF2-2A2D-EB87-8E1D9FA61869}"/>
              </a:ext>
            </a:extLst>
          </p:cNvPr>
          <p:cNvSpPr txBox="1"/>
          <p:nvPr/>
        </p:nvSpPr>
        <p:spPr>
          <a:xfrm>
            <a:off x="7731993" y="4599276"/>
            <a:ext cx="214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Tower TMD Strokes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90C5DB-1DE0-D557-4911-3DC104708D6D}"/>
              </a:ext>
            </a:extLst>
          </p:cNvPr>
          <p:cNvSpPr txBox="1"/>
          <p:nvPr/>
        </p:nvSpPr>
        <p:spPr>
          <a:xfrm>
            <a:off x="1182253" y="5982595"/>
            <a:ext cx="1043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(Hz)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DEC14C-AF16-0F44-DCE1-83F18E08CAF2}"/>
              </a:ext>
            </a:extLst>
          </p:cNvPr>
          <p:cNvSpPr txBox="1"/>
          <p:nvPr/>
        </p:nvSpPr>
        <p:spPr>
          <a:xfrm>
            <a:off x="3883883" y="5987216"/>
            <a:ext cx="1043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(Hz)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308B2-7D4D-AD8D-9897-938915DD9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r="7503" b="5393"/>
          <a:stretch/>
        </p:blipFill>
        <p:spPr>
          <a:xfrm>
            <a:off x="415782" y="1082538"/>
            <a:ext cx="5097834" cy="3424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90192-55D8-D9C7-3039-639FF34061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t="2403" r="7943" b="2422"/>
          <a:stretch/>
        </p:blipFill>
        <p:spPr>
          <a:xfrm>
            <a:off x="406546" y="4564857"/>
            <a:ext cx="5097834" cy="147572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F9A9666-E0FE-639F-A096-21787C2C9F95}"/>
              </a:ext>
            </a:extLst>
          </p:cNvPr>
          <p:cNvSpPr/>
          <p:nvPr/>
        </p:nvSpPr>
        <p:spPr>
          <a:xfrm>
            <a:off x="4701308" y="3429000"/>
            <a:ext cx="609601" cy="824134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DA5046-94B7-D800-BF33-165D614A69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" t="52005" r="8006" b="3869"/>
          <a:stretch/>
        </p:blipFill>
        <p:spPr>
          <a:xfrm>
            <a:off x="5824685" y="2941138"/>
            <a:ext cx="6274951" cy="163477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68D7065-D3D1-60C4-90AE-50D87617A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26903"/>
            <a:ext cx="703699" cy="949569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247BFD-E917-3F10-92C0-7470BCD1C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542000"/>
              </p:ext>
            </p:extLst>
          </p:nvPr>
        </p:nvGraphicFramePr>
        <p:xfrm>
          <a:off x="6082149" y="1798675"/>
          <a:ext cx="5287822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88840">
                  <a:extLst>
                    <a:ext uri="{9D8B030D-6E8A-4147-A177-3AD203B41FA5}">
                      <a16:colId xmlns:a16="http://schemas.microsoft.com/office/drawing/2014/main" val="2043719588"/>
                    </a:ext>
                  </a:extLst>
                </a:gridCol>
                <a:gridCol w="1330037">
                  <a:extLst>
                    <a:ext uri="{9D8B030D-6E8A-4147-A177-3AD203B41FA5}">
                      <a16:colId xmlns:a16="http://schemas.microsoft.com/office/drawing/2014/main" val="3804849920"/>
                    </a:ext>
                  </a:extLst>
                </a:gridCol>
                <a:gridCol w="1163781">
                  <a:extLst>
                    <a:ext uri="{9D8B030D-6E8A-4147-A177-3AD203B41FA5}">
                      <a16:colId xmlns:a16="http://schemas.microsoft.com/office/drawing/2014/main" val="1113291306"/>
                    </a:ext>
                  </a:extLst>
                </a:gridCol>
                <a:gridCol w="905164">
                  <a:extLst>
                    <a:ext uri="{9D8B030D-6E8A-4147-A177-3AD203B41FA5}">
                      <a16:colId xmlns:a16="http://schemas.microsoft.com/office/drawing/2014/main" val="2751375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CRAFTS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11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Tower resonance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82400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59F5-9449-7F19-F442-ECDC9CD0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2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Conclusions and Future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C70A1-5907-BD26-0B91-56D232487778}"/>
              </a:ext>
            </a:extLst>
          </p:cNvPr>
          <p:cNvSpPr txBox="1"/>
          <p:nvPr/>
        </p:nvSpPr>
        <p:spPr>
          <a:xfrm>
            <a:off x="979055" y="849745"/>
            <a:ext cx="6631709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Developed a hydrodynamics module in CRAFTS library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01E97-4629-83CE-BB7E-A03480839375}"/>
              </a:ext>
            </a:extLst>
          </p:cNvPr>
          <p:cNvSpPr txBox="1"/>
          <p:nvPr/>
        </p:nvSpPr>
        <p:spPr>
          <a:xfrm>
            <a:off x="979055" y="1319396"/>
            <a:ext cx="9023928" cy="43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Control co-design: controller and substructure were designed concurrently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95270-88E2-517F-8EB5-ED200E585DCC}"/>
              </a:ext>
            </a:extLst>
          </p:cNvPr>
          <p:cNvSpPr txBox="1"/>
          <p:nvPr/>
        </p:nvSpPr>
        <p:spPr>
          <a:xfrm>
            <a:off x="979055" y="1776757"/>
            <a:ext cx="8534400" cy="43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Hydrodynamics module used strip theory-based Morison equation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37333-81D8-88C3-F81F-5E0A3AC35FE1}"/>
              </a:ext>
            </a:extLst>
          </p:cNvPr>
          <p:cNvSpPr txBox="1"/>
          <p:nvPr/>
        </p:nvSpPr>
        <p:spPr>
          <a:xfrm>
            <a:off x="979054" y="2221525"/>
            <a:ext cx="9781309" cy="43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TMDs were tuned to attenuate the platform’s pitch and tower bending resonance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3D9B1-CE2D-783D-1C55-4DB5F315EB58}"/>
              </a:ext>
            </a:extLst>
          </p:cNvPr>
          <p:cNvSpPr txBox="1"/>
          <p:nvPr/>
        </p:nvSpPr>
        <p:spPr>
          <a:xfrm>
            <a:off x="979053" y="2674471"/>
            <a:ext cx="9652001" cy="43088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Results were verified and validated against Experiments and OpenFAST results.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FA7376-7EEC-9B10-7B20-BE6EEC0AD206}"/>
              </a:ext>
            </a:extLst>
          </p:cNvPr>
          <p:cNvSpPr txBox="1"/>
          <p:nvPr/>
        </p:nvSpPr>
        <p:spPr>
          <a:xfrm>
            <a:off x="914397" y="3783012"/>
            <a:ext cx="7804729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Focus on improving the hydrodynamics model 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978F87-EA58-FC3D-D78C-1C129237128A}"/>
              </a:ext>
            </a:extLst>
          </p:cNvPr>
          <p:cNvSpPr txBox="1"/>
          <p:nvPr/>
        </p:nvSpPr>
        <p:spPr>
          <a:xfrm>
            <a:off x="914397" y="4268081"/>
            <a:ext cx="7804729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2</a:t>
            </a:r>
            <a:r>
              <a:rPr lang="en-US" sz="2200" baseline="30000" dirty="0"/>
              <a:t>nd</a:t>
            </a:r>
            <a:r>
              <a:rPr lang="en-US" sz="2200" dirty="0"/>
              <a:t> order waves will be incorporated in the wave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590E1A-5CB3-F787-BAE8-538FB4490052}"/>
              </a:ext>
            </a:extLst>
          </p:cNvPr>
          <p:cNvSpPr txBox="1"/>
          <p:nvPr/>
        </p:nvSpPr>
        <p:spPr>
          <a:xfrm>
            <a:off x="914397" y="4723108"/>
            <a:ext cx="9217894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Real time spatial effect (Fluid-Structure Interaction) will be modeled properly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F670A7-58BB-7D48-B2DD-729D115FCE0F}"/>
              </a:ext>
            </a:extLst>
          </p:cNvPr>
          <p:cNvSpPr txBox="1"/>
          <p:nvPr/>
        </p:nvSpPr>
        <p:spPr>
          <a:xfrm>
            <a:off x="914397" y="5181795"/>
            <a:ext cx="8728367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The floating platform will be integrated with actual wind turbine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59686A-B61C-B51C-D15A-D8BFDE5FC3A5}"/>
              </a:ext>
            </a:extLst>
          </p:cNvPr>
          <p:cNvSpPr txBox="1"/>
          <p:nvPr/>
        </p:nvSpPr>
        <p:spPr>
          <a:xfrm>
            <a:off x="914397" y="5646734"/>
            <a:ext cx="5181604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Active control needs to be incorporated.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D7D20C-3177-C124-0A65-C71C46C7DF34}"/>
              </a:ext>
            </a:extLst>
          </p:cNvPr>
          <p:cNvCxnSpPr>
            <a:cxnSpLocks/>
          </p:cNvCxnSpPr>
          <p:nvPr/>
        </p:nvCxnSpPr>
        <p:spPr>
          <a:xfrm>
            <a:off x="979053" y="3484416"/>
            <a:ext cx="50800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8373C177-A02A-9168-1DE5-7875199877CF}"/>
              </a:ext>
            </a:extLst>
          </p:cNvPr>
          <p:cNvSpPr/>
          <p:nvPr/>
        </p:nvSpPr>
        <p:spPr>
          <a:xfrm>
            <a:off x="5911275" y="3296906"/>
            <a:ext cx="249377" cy="341520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733D323-8686-BE59-D17F-1B730241B4CD}"/>
              </a:ext>
            </a:extLst>
          </p:cNvPr>
          <p:cNvCxnSpPr>
            <a:cxnSpLocks/>
          </p:cNvCxnSpPr>
          <p:nvPr/>
        </p:nvCxnSpPr>
        <p:spPr>
          <a:xfrm>
            <a:off x="6059058" y="3476513"/>
            <a:ext cx="5130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060EE6B-2C88-4ECE-DB9C-B9733ADD7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26903"/>
            <a:ext cx="703699" cy="9495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B51EE-F30D-536E-6126-6F8768BB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1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high angle view of a building&#10;&#10;Description automatically generated">
            <a:extLst>
              <a:ext uri="{FF2B5EF4-FFF2-40B4-BE49-F238E27FC236}">
                <a16:creationId xmlns:a16="http://schemas.microsoft.com/office/drawing/2014/main" id="{7599428B-0224-EDAF-7D49-FEBAC7FFD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2"/>
            <a:ext cx="12188952" cy="6856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35E0CE-B186-EE91-A2CB-FA727532EB8B}"/>
              </a:ext>
            </a:extLst>
          </p:cNvPr>
          <p:cNvSpPr txBox="1"/>
          <p:nvPr/>
        </p:nvSpPr>
        <p:spPr>
          <a:xfrm>
            <a:off x="3232728" y="2512291"/>
            <a:ext cx="50707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D7768-7DE4-88C6-1E7B-B0D5F3223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Presentation 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C082B-BE4E-41CD-CFD7-1A803199F905}"/>
              </a:ext>
            </a:extLst>
          </p:cNvPr>
          <p:cNvSpPr txBox="1"/>
          <p:nvPr/>
        </p:nvSpPr>
        <p:spPr>
          <a:xfrm>
            <a:off x="868218" y="1025236"/>
            <a:ext cx="5449455" cy="291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Background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Model 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Hydrodynamics Modeling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Results Validation and Discussions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Conclusion and Future Work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5033092-F1DD-7478-6DE4-6F6BAB88C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17956"/>
            <a:ext cx="703699" cy="9495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4CC46-13F1-DDC4-246B-D192A9A8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6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957C0-3135-841A-10D2-C061366150CC}"/>
              </a:ext>
            </a:extLst>
          </p:cNvPr>
          <p:cNvSpPr txBox="1"/>
          <p:nvPr/>
        </p:nvSpPr>
        <p:spPr>
          <a:xfrm>
            <a:off x="604985" y="1062182"/>
            <a:ext cx="11582400" cy="291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Floating Offshore Wind Turbines (FOWTs)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Hydrodynamics modeling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CRAFTS: Control-oriented, Reconfigurable, and Acausal Floating Turbine Simulator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Modelica language for component-level modeling and simulation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/>
              <a:t>Causality-Free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595A4-1488-0664-2FA4-D79711621B88}"/>
              </a:ext>
            </a:extLst>
          </p:cNvPr>
          <p:cNvSpPr txBox="1"/>
          <p:nvPr/>
        </p:nvSpPr>
        <p:spPr>
          <a:xfrm>
            <a:off x="1265382" y="4393503"/>
            <a:ext cx="81741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Plug and Play the component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Reuse and swapping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Independent direction of flow explicitly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Control-co-design idea 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36390EA-04E5-8A21-56CE-15E78F786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17667"/>
            <a:ext cx="703699" cy="9495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AC1AD-7674-2508-8309-CD4DA113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-4615" y="6667181"/>
            <a:ext cx="12192000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[1] Allen, Christopher, et al. </a:t>
            </a:r>
            <a:r>
              <a:rPr lang="en-US" sz="800" i="1" dirty="0"/>
              <a:t>Definition of the UMaine </a:t>
            </a:r>
            <a:r>
              <a:rPr lang="en-US" sz="800" i="1" dirty="0" err="1"/>
              <a:t>VolturnUS</a:t>
            </a:r>
            <a:r>
              <a:rPr lang="en-US" sz="800" i="1" dirty="0"/>
              <a:t>-S reference platform developed for the IEA wind 15-megawatt offshore reference wind turbine</a:t>
            </a:r>
            <a:r>
              <a:rPr lang="en-US" sz="800" dirty="0"/>
              <a:t>. No. NREL/TP-5000-76773. National Renewable Energy Lab.(NREL), Golden, CO (United States); Univ. of Maine, Orono, ME (United States), 2020.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Model Overview</a:t>
            </a:r>
          </a:p>
        </p:txBody>
      </p:sp>
      <p:pic>
        <p:nvPicPr>
          <p:cNvPr id="6" name="Picture 5" descr="Diagram of a wind turbine&#10;&#10;Description automatically generated">
            <a:extLst>
              <a:ext uri="{FF2B5EF4-FFF2-40B4-BE49-F238E27FC236}">
                <a16:creationId xmlns:a16="http://schemas.microsoft.com/office/drawing/2014/main" id="{E07996FF-B25C-9F03-A6DC-059BE0ACE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1" y="1049767"/>
            <a:ext cx="3842164" cy="4325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4EB40-46E0-B626-D2BB-78A3F16B2863}"/>
              </a:ext>
            </a:extLst>
          </p:cNvPr>
          <p:cNvSpPr txBox="1"/>
          <p:nvPr/>
        </p:nvSpPr>
        <p:spPr>
          <a:xfrm>
            <a:off x="-1" y="5497166"/>
            <a:ext cx="469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VolturnUS</a:t>
            </a:r>
            <a:r>
              <a:rPr lang="en-US" sz="2000" dirty="0"/>
              <a:t>-S reference floating platform [1]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5346909-BF5C-AA66-1630-C32E081B6646}"/>
              </a:ext>
            </a:extLst>
          </p:cNvPr>
          <p:cNvSpPr/>
          <p:nvPr/>
        </p:nvSpPr>
        <p:spPr>
          <a:xfrm>
            <a:off x="3786947" y="3251732"/>
            <a:ext cx="1138095" cy="230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DECAB-0656-7133-8CC0-2DB3927D165A}"/>
              </a:ext>
            </a:extLst>
          </p:cNvPr>
          <p:cNvSpPr txBox="1"/>
          <p:nvPr/>
        </p:nvSpPr>
        <p:spPr>
          <a:xfrm>
            <a:off x="6255485" y="5497166"/>
            <a:ext cx="291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 level model in CRAFTS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49320-CEDD-8487-24B8-1D0086545AD4}"/>
              </a:ext>
            </a:extLst>
          </p:cNvPr>
          <p:cNvSpPr txBox="1"/>
          <p:nvPr/>
        </p:nvSpPr>
        <p:spPr>
          <a:xfrm>
            <a:off x="10458242" y="2400922"/>
            <a:ext cx="159285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cs typeface="Times New Roman" panose="02020603050405020304" pitchFamily="18" charset="0"/>
              </a:rPr>
              <a:t>Optimized TMD installed in outer column (OC) 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sz="1800" dirty="0">
                <a:cs typeface="Times New Roman" panose="02020603050405020304" pitchFamily="18" charset="0"/>
              </a:rPr>
              <a:t>1DOF translation in vertical direction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BEF1A-DC21-105C-A1B6-FDF49628642D}"/>
              </a:ext>
            </a:extLst>
          </p:cNvPr>
          <p:cNvSpPr txBox="1"/>
          <p:nvPr/>
        </p:nvSpPr>
        <p:spPr>
          <a:xfrm>
            <a:off x="2015263" y="2513892"/>
            <a:ext cx="755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Tower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5273CE-8B7A-0E59-22AA-44423319669A}"/>
              </a:ext>
            </a:extLst>
          </p:cNvPr>
          <p:cNvSpPr txBox="1"/>
          <p:nvPr/>
        </p:nvSpPr>
        <p:spPr>
          <a:xfrm>
            <a:off x="1718201" y="1606621"/>
            <a:ext cx="755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RNA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1B3E61B-62D5-3C58-DF80-A81244294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17667"/>
            <a:ext cx="703699" cy="949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0391F-0D0B-7946-BD5B-BBC1F8367C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" t="7425" r="2099" b="7316"/>
          <a:stretch/>
        </p:blipFill>
        <p:spPr>
          <a:xfrm>
            <a:off x="5073985" y="1691209"/>
            <a:ext cx="5176640" cy="37803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E8608-0B8D-9915-EE1C-42F69C74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3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/>
      <p:bldP spid="17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530102"/>
            <a:ext cx="121920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[2] Viswanathan, Savin, and Christian Holden. "Modelica Component Models for Non-diffracting Floating Objects and Quasi-static Catenary Moorings." </a:t>
            </a:r>
            <a:r>
              <a:rPr lang="en-US" sz="900" i="1" dirty="0"/>
              <a:t>Proceedings of the American Modelica Conference 2020, Boulder, Colorado, USA, March 23-25, 2020</a:t>
            </a:r>
            <a:r>
              <a:rPr lang="en-US" sz="900" dirty="0"/>
              <a:t>. Liu Electronic Press, 2020.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Hydrodynamics  Modeling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11DD7D-AC4E-3E2E-F32F-25D68DA836D1}"/>
              </a:ext>
            </a:extLst>
          </p:cNvPr>
          <p:cNvSpPr/>
          <p:nvPr/>
        </p:nvSpPr>
        <p:spPr>
          <a:xfrm>
            <a:off x="4368914" y="967563"/>
            <a:ext cx="2967556" cy="38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Hydrodynamics Load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B68573-E26B-C75B-1253-32A02390F78D}"/>
              </a:ext>
            </a:extLst>
          </p:cNvPr>
          <p:cNvSpPr/>
          <p:nvPr/>
        </p:nvSpPr>
        <p:spPr>
          <a:xfrm>
            <a:off x="2679073" y="2039924"/>
            <a:ext cx="1039515" cy="38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Linear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E72FF7-CB5B-90D9-4349-751BA7152631}"/>
              </a:ext>
            </a:extLst>
          </p:cNvPr>
          <p:cNvSpPr/>
          <p:nvPr/>
        </p:nvSpPr>
        <p:spPr>
          <a:xfrm>
            <a:off x="7538857" y="2123979"/>
            <a:ext cx="1731688" cy="38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Non-Linear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DDA856-A210-1484-E734-66A15CCAB9CC}"/>
              </a:ext>
            </a:extLst>
          </p:cNvPr>
          <p:cNvCxnSpPr>
            <a:cxnSpLocks/>
          </p:cNvCxnSpPr>
          <p:nvPr/>
        </p:nvCxnSpPr>
        <p:spPr>
          <a:xfrm>
            <a:off x="3198829" y="1150935"/>
            <a:ext cx="1184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D5D2AF6-936F-A77B-9C6F-53AE89592667}"/>
              </a:ext>
            </a:extLst>
          </p:cNvPr>
          <p:cNvSpPr/>
          <p:nvPr/>
        </p:nvSpPr>
        <p:spPr>
          <a:xfrm>
            <a:off x="595454" y="3040989"/>
            <a:ext cx="1511954" cy="38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Excitation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15840B-1D0F-A58D-65E1-F6F0C617811C}"/>
              </a:ext>
            </a:extLst>
          </p:cNvPr>
          <p:cNvSpPr/>
          <p:nvPr/>
        </p:nvSpPr>
        <p:spPr>
          <a:xfrm>
            <a:off x="4279621" y="3040989"/>
            <a:ext cx="1511954" cy="38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Radiation</a:t>
            </a:r>
          </a:p>
        </p:txBody>
      </p:sp>
      <p:pic>
        <p:nvPicPr>
          <p:cNvPr id="28" name="Picture 27" descr="A diagram of a wave excitation&#10;&#10;Description automatically generated">
            <a:extLst>
              <a:ext uri="{FF2B5EF4-FFF2-40B4-BE49-F238E27FC236}">
                <a16:creationId xmlns:a16="http://schemas.microsoft.com/office/drawing/2014/main" id="{A3C8D718-DEAD-ECB2-B488-63F1624A2E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" t="2635" b="5455"/>
          <a:stretch/>
        </p:blipFill>
        <p:spPr>
          <a:xfrm>
            <a:off x="166252" y="3480572"/>
            <a:ext cx="2355273" cy="2505421"/>
          </a:xfrm>
          <a:prstGeom prst="rect">
            <a:avLst/>
          </a:prstGeom>
        </p:spPr>
      </p:pic>
      <p:pic>
        <p:nvPicPr>
          <p:cNvPr id="30" name="Picture 29" descr="A diagram of a cylinder&#10;&#10;Description automatically generated">
            <a:extLst>
              <a:ext uri="{FF2B5EF4-FFF2-40B4-BE49-F238E27FC236}">
                <a16:creationId xmlns:a16="http://schemas.microsoft.com/office/drawing/2014/main" id="{5AF719C1-7F59-5997-E451-8CA81FAA9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" t="2481" r="2341" b="5455"/>
          <a:stretch/>
        </p:blipFill>
        <p:spPr>
          <a:xfrm>
            <a:off x="3874152" y="3480569"/>
            <a:ext cx="2355274" cy="250542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9C383A-2001-1A7A-D4EE-CE90176B17DE}"/>
              </a:ext>
            </a:extLst>
          </p:cNvPr>
          <p:cNvCxnSpPr>
            <a:cxnSpLocks/>
          </p:cNvCxnSpPr>
          <p:nvPr/>
        </p:nvCxnSpPr>
        <p:spPr>
          <a:xfrm>
            <a:off x="7336470" y="1161568"/>
            <a:ext cx="10786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F1CD8-3442-085B-5260-A3E9E35F0D3B}"/>
              </a:ext>
            </a:extLst>
          </p:cNvPr>
          <p:cNvCxnSpPr>
            <a:cxnSpLocks/>
          </p:cNvCxnSpPr>
          <p:nvPr/>
        </p:nvCxnSpPr>
        <p:spPr>
          <a:xfrm>
            <a:off x="3198829" y="1150935"/>
            <a:ext cx="0" cy="888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82F5DD-6FC6-2377-9BDA-504336F98753}"/>
              </a:ext>
            </a:extLst>
          </p:cNvPr>
          <p:cNvCxnSpPr>
            <a:cxnSpLocks/>
          </p:cNvCxnSpPr>
          <p:nvPr/>
        </p:nvCxnSpPr>
        <p:spPr>
          <a:xfrm flipH="1">
            <a:off x="8413900" y="1158024"/>
            <a:ext cx="1" cy="969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BA956F6-A846-B4DF-74AF-8A4A686098A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351431" y="2233930"/>
            <a:ext cx="13276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7570F9-BF42-892E-EFC7-4A3D15754A62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351431" y="2233929"/>
            <a:ext cx="0" cy="807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6CD808-F694-7DD6-35AF-F8F165D67FAF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404701" y="2511990"/>
            <a:ext cx="2511" cy="538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9F36FF5-8255-EE77-6B5E-010417B0F861}"/>
              </a:ext>
            </a:extLst>
          </p:cNvPr>
          <p:cNvCxnSpPr>
            <a:cxnSpLocks/>
          </p:cNvCxnSpPr>
          <p:nvPr/>
        </p:nvCxnSpPr>
        <p:spPr>
          <a:xfrm flipH="1">
            <a:off x="3735600" y="2233929"/>
            <a:ext cx="13276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8A89949-0385-9021-2283-DB93CD84DE7C}"/>
              </a:ext>
            </a:extLst>
          </p:cNvPr>
          <p:cNvSpPr/>
          <p:nvPr/>
        </p:nvSpPr>
        <p:spPr>
          <a:xfrm>
            <a:off x="7495954" y="3038054"/>
            <a:ext cx="1913853" cy="38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Viscous-Drag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871AE71-1ACB-1501-5C61-61442F8BFE4B}"/>
              </a:ext>
            </a:extLst>
          </p:cNvPr>
          <p:cNvCxnSpPr>
            <a:cxnSpLocks/>
          </p:cNvCxnSpPr>
          <p:nvPr/>
        </p:nvCxnSpPr>
        <p:spPr>
          <a:xfrm>
            <a:off x="5052609" y="2243553"/>
            <a:ext cx="0" cy="807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6257CB6-60FA-4826-9C23-9846B85CFE8D}"/>
              </a:ext>
            </a:extLst>
          </p:cNvPr>
          <p:cNvSpPr/>
          <p:nvPr/>
        </p:nvSpPr>
        <p:spPr>
          <a:xfrm>
            <a:off x="2447639" y="1671781"/>
            <a:ext cx="1516918" cy="1089890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51EBD1-07B9-9785-B621-6338452EA9C3}"/>
              </a:ext>
            </a:extLst>
          </p:cNvPr>
          <p:cNvSpPr txBox="1"/>
          <p:nvPr/>
        </p:nvSpPr>
        <p:spPr>
          <a:xfrm>
            <a:off x="9239" y="1352688"/>
            <a:ext cx="218372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Potential Flow theory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9DA569-562A-7B49-6466-5C9668341A34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2192959" y="1722020"/>
            <a:ext cx="476827" cy="109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FCFD914-D204-EF55-12D1-F2D9CFEC0E73}"/>
              </a:ext>
            </a:extLst>
          </p:cNvPr>
          <p:cNvSpPr/>
          <p:nvPr/>
        </p:nvSpPr>
        <p:spPr>
          <a:xfrm>
            <a:off x="7438237" y="1714998"/>
            <a:ext cx="1913849" cy="1169028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18FD6-7DC1-BB66-CF6E-BE5A2CADC13A}"/>
              </a:ext>
            </a:extLst>
          </p:cNvPr>
          <p:cNvSpPr txBox="1"/>
          <p:nvPr/>
        </p:nvSpPr>
        <p:spPr>
          <a:xfrm>
            <a:off x="9859821" y="1352688"/>
            <a:ext cx="186725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Morison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BE5512-3A9A-BB33-4158-5DEEB71B44D4}"/>
              </a:ext>
            </a:extLst>
          </p:cNvPr>
          <p:cNvCxnSpPr>
            <a:cxnSpLocks/>
          </p:cNvCxnSpPr>
          <p:nvPr/>
        </p:nvCxnSpPr>
        <p:spPr>
          <a:xfrm flipV="1">
            <a:off x="9270545" y="1722020"/>
            <a:ext cx="589276" cy="317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CE0966-36F4-6E5B-AE79-B1D22DEBB395}"/>
              </a:ext>
            </a:extLst>
          </p:cNvPr>
          <p:cNvSpPr txBox="1"/>
          <p:nvPr/>
        </p:nvSpPr>
        <p:spPr>
          <a:xfrm>
            <a:off x="7336470" y="4136314"/>
            <a:ext cx="4689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Applicability: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D/L&lt;0.2: Long wavelength approximation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KC &gt; 2: Flow separation becomes dominant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D/L &gt; 0.2: Diffraction becomes important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F6D402A-8FD2-B23D-8832-F9BF5DA20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17667"/>
            <a:ext cx="703699" cy="9495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B35978-9709-94A4-7974-E4E28262CD05}"/>
              </a:ext>
            </a:extLst>
          </p:cNvPr>
          <p:cNvSpPr txBox="1"/>
          <p:nvPr/>
        </p:nvSpPr>
        <p:spPr>
          <a:xfrm>
            <a:off x="918722" y="5975932"/>
            <a:ext cx="44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Wave-Excitation and Radiation problem [2]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5717ACC-3F4E-074C-2B6C-CF51F612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 animBg="1"/>
      <p:bldP spid="25" grpId="0" animBg="1"/>
      <p:bldP spid="26" grpId="0" animBg="1"/>
      <p:bldP spid="58" grpId="0" animBg="1"/>
      <p:bldP spid="3" grpId="0" animBg="1"/>
      <p:bldP spid="4" grpId="0" animBg="1"/>
      <p:bldP spid="9" grpId="0" animBg="1"/>
      <p:bldP spid="11" grpId="0" animBg="1"/>
      <p:bldP spid="17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Hydrodynamics 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E183D9-E4E7-F52E-0EB9-84D1BE926A35}"/>
                  </a:ext>
                </a:extLst>
              </p:cNvPr>
              <p:cNvSpPr txBox="1"/>
              <p:nvPr/>
            </p:nvSpPr>
            <p:spPr>
              <a:xfrm>
                <a:off x="2641115" y="681980"/>
                <a:ext cx="7028120" cy="43223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8824"/>
                </a:schemeClr>
              </a:solidFill>
              <a:ln w="28575">
                <a:solidFill>
                  <a:schemeClr val="accent1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𝑯𝒚𝒅𝒓𝒐𝒅𝒚𝒏𝒂𝒎𝒊𝒄</m:t>
                        </m:r>
                      </m:sub>
                    </m:sSub>
                    <m:r>
                      <a:rPr lang="en-US" sz="15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5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𝑯𝒚𝒅𝒓𝒐𝒔𝒕𝒂𝒕𝒊𝒄</m:t>
                        </m:r>
                      </m:sub>
                    </m:sSub>
                    <m:r>
                      <a:rPr lang="en-US" sz="1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𝑨𝒅𝒅𝒆𝒅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𝒎𝒂𝒔𝒔</m:t>
                        </m:r>
                      </m:sub>
                    </m:sSub>
                  </m:oMath>
                </a14:m>
                <a:r>
                  <a:rPr lang="en-US" sz="15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𝑾𝒂𝒗𝒆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𝑬𝒙𝒄</m:t>
                        </m:r>
                      </m:sub>
                    </m:sSub>
                    <m:r>
                      <a:rPr lang="en-US" sz="1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𝑫𝒓𝒂𝒈</m:t>
                        </m:r>
                      </m:sub>
                    </m:sSub>
                  </m:oMath>
                </a14:m>
                <a:r>
                  <a:rPr lang="en-US" sz="15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𝑳𝒊𝒏𝒆𝒂𝒓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</a:rPr>
                          <m:t>𝑫𝒂𝒎𝒑𝒊𝒏𝒈</m:t>
                        </m:r>
                      </m:sub>
                    </m:sSub>
                  </m:oMath>
                </a14:m>
                <a:endParaRPr lang="en-US" sz="1500" b="1" i="1" dirty="0">
                  <a:latin typeface="Cambria Math" panose="02040503050406030204" pitchFamily="18" charset="0"/>
                </a:endParaRPr>
              </a:p>
              <a:p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𝑯𝑺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400" b="1" dirty="0"/>
              </a:p>
              <a:p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𝑴𝑬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𝑺𝑳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sub>
                              </m:sSub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ctrlPr>
                                    <a:rPr lang="en-US" sz="1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sub>
                              </m:sSub>
                              <m: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d>
                                <m:dPr>
                                  <m:ctrlP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US" sz="1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𝒅𝑨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400" b="1" dirty="0"/>
              </a:p>
              <a:p>
                <a:endParaRPr lang="en-US" sz="1400" b="1" dirty="0"/>
              </a:p>
              <a:p>
                <a:endParaRPr lang="en-US" sz="1400" b="1" dirty="0"/>
              </a:p>
              <a:p>
                <a:endParaRPr lang="en-US" sz="1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𝑳𝑫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𝟒𝟒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𝟓𝟓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𝟔𝟔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  <a:p>
                <a:endParaRPr lang="en-US" sz="1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E183D9-E4E7-F52E-0EB9-84D1BE926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115" y="681980"/>
                <a:ext cx="7028120" cy="43223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EB08C00A-3F50-3398-DCAB-4098A0C3A1D8}"/>
              </a:ext>
            </a:extLst>
          </p:cNvPr>
          <p:cNvSpPr/>
          <p:nvPr/>
        </p:nvSpPr>
        <p:spPr>
          <a:xfrm rot="16200000">
            <a:off x="4539438" y="639939"/>
            <a:ext cx="299040" cy="9781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5CBBA87-D1BE-9BF4-2D8D-97B446C2C277}"/>
              </a:ext>
            </a:extLst>
          </p:cNvPr>
          <p:cNvSpPr/>
          <p:nvPr/>
        </p:nvSpPr>
        <p:spPr>
          <a:xfrm rot="16200000">
            <a:off x="6587977" y="-171680"/>
            <a:ext cx="299040" cy="260143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8447AF3-65B6-FE2F-ED02-2B93F8EB5DBE}"/>
              </a:ext>
            </a:extLst>
          </p:cNvPr>
          <p:cNvSpPr/>
          <p:nvPr/>
        </p:nvSpPr>
        <p:spPr>
          <a:xfrm rot="16200000">
            <a:off x="8726545" y="454217"/>
            <a:ext cx="299040" cy="134963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43E18F-B693-9234-55A3-906DF0C283E5}"/>
                  </a:ext>
                </a:extLst>
              </p:cNvPr>
              <p:cNvSpPr txBox="1"/>
              <p:nvPr/>
            </p:nvSpPr>
            <p:spPr>
              <a:xfrm>
                <a:off x="4338083" y="1210102"/>
                <a:ext cx="701749" cy="351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𝐻𝑆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43E18F-B693-9234-55A3-906DF0C2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083" y="1210102"/>
                <a:ext cx="701749" cy="351186"/>
              </a:xfrm>
              <a:prstGeom prst="rect">
                <a:avLst/>
              </a:prstGeom>
              <a:blipFill>
                <a:blip r:embed="rId3"/>
                <a:stretch>
                  <a:fillRect t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4C4546-A277-2BCA-437A-858020A2DB30}"/>
                  </a:ext>
                </a:extLst>
              </p:cNvPr>
              <p:cNvSpPr txBox="1"/>
              <p:nvPr/>
            </p:nvSpPr>
            <p:spPr>
              <a:xfrm>
                <a:off x="6372877" y="1177205"/>
                <a:ext cx="701749" cy="351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𝑀𝐸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4C4546-A277-2BCA-437A-858020A2D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77" y="1177205"/>
                <a:ext cx="701749" cy="351186"/>
              </a:xfrm>
              <a:prstGeom prst="rect">
                <a:avLst/>
              </a:prstGeom>
              <a:blipFill>
                <a:blip r:embed="rId4"/>
                <a:stretch>
                  <a:fillRect t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810541-A865-0FD6-498C-2B70DFB1BF6B}"/>
                  </a:ext>
                </a:extLst>
              </p:cNvPr>
              <p:cNvSpPr txBox="1"/>
              <p:nvPr/>
            </p:nvSpPr>
            <p:spPr>
              <a:xfrm>
                <a:off x="8525190" y="1147449"/>
                <a:ext cx="701749" cy="351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𝐿𝐷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810541-A865-0FD6-498C-2B70DFB1B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190" y="1147449"/>
                <a:ext cx="701749" cy="351186"/>
              </a:xfrm>
              <a:prstGeom prst="rect">
                <a:avLst/>
              </a:prstGeom>
              <a:blipFill>
                <a:blip r:embed="rId5"/>
                <a:stretch>
                  <a:fillRect t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BD47C67-A631-E27D-7191-547725D88B61}"/>
              </a:ext>
            </a:extLst>
          </p:cNvPr>
          <p:cNvSpPr/>
          <p:nvPr/>
        </p:nvSpPr>
        <p:spPr>
          <a:xfrm>
            <a:off x="4199860" y="1541705"/>
            <a:ext cx="3838354" cy="4997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BFC4D5D-409D-DB6E-8EE5-6830F4B0D44C}"/>
              </a:ext>
            </a:extLst>
          </p:cNvPr>
          <p:cNvSpPr/>
          <p:nvPr/>
        </p:nvSpPr>
        <p:spPr>
          <a:xfrm rot="16200000">
            <a:off x="4690065" y="2286212"/>
            <a:ext cx="299040" cy="8895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399D0C9-BAAF-46CF-221E-8D929FE39A40}"/>
              </a:ext>
            </a:extLst>
          </p:cNvPr>
          <p:cNvSpPr/>
          <p:nvPr/>
        </p:nvSpPr>
        <p:spPr>
          <a:xfrm rot="16200000">
            <a:off x="5893534" y="2149978"/>
            <a:ext cx="299040" cy="11833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1E067E46-0480-59A9-7C89-9690A5A73F07}"/>
              </a:ext>
            </a:extLst>
          </p:cNvPr>
          <p:cNvSpPr/>
          <p:nvPr/>
        </p:nvSpPr>
        <p:spPr>
          <a:xfrm rot="16200000">
            <a:off x="7623941" y="1806156"/>
            <a:ext cx="299040" cy="189048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17628E-892B-F9AF-0611-D60AAF919E66}"/>
              </a:ext>
            </a:extLst>
          </p:cNvPr>
          <p:cNvSpPr txBox="1"/>
          <p:nvPr/>
        </p:nvSpPr>
        <p:spPr>
          <a:xfrm>
            <a:off x="4305455" y="2839981"/>
            <a:ext cx="110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Added Mass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3B8EC-D2AA-1C39-B25B-316C20A374A3}"/>
              </a:ext>
            </a:extLst>
          </p:cNvPr>
          <p:cNvSpPr txBox="1"/>
          <p:nvPr/>
        </p:nvSpPr>
        <p:spPr>
          <a:xfrm>
            <a:off x="5552314" y="2818710"/>
            <a:ext cx="89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Wave-</a:t>
            </a:r>
            <a:r>
              <a:rPr lang="en-US" sz="1400" dirty="0" err="1"/>
              <a:t>Exc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37A60-49D0-C5EE-4DB8-B26D91576FBE}"/>
              </a:ext>
            </a:extLst>
          </p:cNvPr>
          <p:cNvSpPr txBox="1"/>
          <p:nvPr/>
        </p:nvSpPr>
        <p:spPr>
          <a:xfrm>
            <a:off x="7220568" y="2797447"/>
            <a:ext cx="110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Viscous Drag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DEA11-2630-94D7-715D-482FC8170E9D}"/>
              </a:ext>
            </a:extLst>
          </p:cNvPr>
          <p:cNvSpPr/>
          <p:nvPr/>
        </p:nvSpPr>
        <p:spPr>
          <a:xfrm>
            <a:off x="3258878" y="2212951"/>
            <a:ext cx="5736265" cy="9715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31DF1A-142D-9BB1-5CFB-FA2A4D34603D}"/>
              </a:ext>
            </a:extLst>
          </p:cNvPr>
          <p:cNvSpPr txBox="1"/>
          <p:nvPr/>
        </p:nvSpPr>
        <p:spPr>
          <a:xfrm>
            <a:off x="5039832" y="4674577"/>
            <a:ext cx="244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[B] = Additional damping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EF3AB-2C5A-F2ED-33B0-67BADF8278A6}"/>
                  </a:ext>
                </a:extLst>
              </p:cNvPr>
              <p:cNvSpPr txBox="1"/>
              <p:nvPr/>
            </p:nvSpPr>
            <p:spPr>
              <a:xfrm>
                <a:off x="1449423" y="5631347"/>
                <a:ext cx="9846907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i,j </a:t>
                </a:r>
                <a:r>
                  <a:rPr lang="en-US" sz="1200" dirty="0"/>
                  <a:t>= Surge (1), Sway (2), Heave (3), Roll (4), Pitch (5), Yaw (6);   HS = Hydrostatic, ME = Morison Equation, LD = Linear Damping, SL = Submerged Length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̈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𝐵𝑜𝑑𝑦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𝑎𝑐𝑐𝑒𝑙𝑒𝑟𝑎𝑡𝑖𝑜𝑛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;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𝑊𝑎𝑣𝑒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𝑣𝑒𝑙𝑜𝑐𝑖𝑡𝑦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𝑎𝑐𝑐𝑒𝑙𝑒𝑟𝑎𝑡𝑖𝑜𝑛</m:t>
                      </m:r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𝐴𝑑𝑑𝑒𝑑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𝑚𝑎𝑠𝑠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𝐷𝑟𝑎𝑔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𝐷𝑖𝑠𝑝𝑙𝑎𝑐𝑒𝑑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𝑣𝑜𝑙𝑢𝑚𝑒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𝑝𝑟𝑜𝑗𝑒𝑐𝑡𝑒𝑑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𝑑𝑖𝑟𝑒𝑐𝑡𝑖𝑜𝑛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𝑤𝑎𝑣𝑒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𝑝𝑟𝑜𝑝𝑎𝑔𝑎𝑡𝑖𝑜𝑛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EEF3AB-2C5A-F2ED-33B0-67BADF827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23" y="5631347"/>
                <a:ext cx="9846907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C4D4630-FF20-2B2F-923B-F0640AF4DEFB}"/>
              </a:ext>
            </a:extLst>
          </p:cNvPr>
          <p:cNvSpPr txBox="1"/>
          <p:nvPr/>
        </p:nvSpPr>
        <p:spPr>
          <a:xfrm>
            <a:off x="636892" y="681980"/>
            <a:ext cx="1502224" cy="6463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Water depth</a:t>
            </a:r>
          </a:p>
          <a:p>
            <a:r>
              <a:rPr lang="en-US" dirty="0"/>
              <a:t>Water density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74DB64-A7F1-A35C-A868-059A3D276D59}"/>
              </a:ext>
            </a:extLst>
          </p:cNvPr>
          <p:cNvSpPr txBox="1"/>
          <p:nvPr/>
        </p:nvSpPr>
        <p:spPr>
          <a:xfrm>
            <a:off x="636892" y="1632175"/>
            <a:ext cx="1502224" cy="6463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Submerged Volume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D10EC7-0E7C-59D3-07E7-51224856F493}"/>
              </a:ext>
            </a:extLst>
          </p:cNvPr>
          <p:cNvSpPr txBox="1"/>
          <p:nvPr/>
        </p:nvSpPr>
        <p:spPr>
          <a:xfrm>
            <a:off x="617553" y="2741500"/>
            <a:ext cx="1502224" cy="36933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Wave Model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F0EEC1-BDD4-7136-E36E-394A070A0517}"/>
              </a:ext>
            </a:extLst>
          </p:cNvPr>
          <p:cNvSpPr txBox="1"/>
          <p:nvPr/>
        </p:nvSpPr>
        <p:spPr>
          <a:xfrm>
            <a:off x="617553" y="3600558"/>
            <a:ext cx="1502224" cy="6463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Body Kinematics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FDB6A5E-7A95-D8C4-9AD9-0B18360908D8}"/>
              </a:ext>
            </a:extLst>
          </p:cNvPr>
          <p:cNvSpPr/>
          <p:nvPr/>
        </p:nvSpPr>
        <p:spPr>
          <a:xfrm>
            <a:off x="2139115" y="904528"/>
            <a:ext cx="501999" cy="24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4F24A43-58D6-8C48-017E-24A9681796CE}"/>
              </a:ext>
            </a:extLst>
          </p:cNvPr>
          <p:cNvSpPr/>
          <p:nvPr/>
        </p:nvSpPr>
        <p:spPr>
          <a:xfrm>
            <a:off x="2143891" y="1845946"/>
            <a:ext cx="501999" cy="24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4672CBC-7200-31A3-425D-AB40E14CDBB8}"/>
              </a:ext>
            </a:extLst>
          </p:cNvPr>
          <p:cNvSpPr/>
          <p:nvPr/>
        </p:nvSpPr>
        <p:spPr>
          <a:xfrm>
            <a:off x="2119777" y="2822271"/>
            <a:ext cx="501999" cy="24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CB6A76B-ACE5-1C73-B2CF-917BDA920342}"/>
              </a:ext>
            </a:extLst>
          </p:cNvPr>
          <p:cNvSpPr/>
          <p:nvPr/>
        </p:nvSpPr>
        <p:spPr>
          <a:xfrm>
            <a:off x="2119777" y="3833317"/>
            <a:ext cx="501999" cy="248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2E3ECC-E16B-5FDC-8310-13DECCAFD06C}"/>
              </a:ext>
            </a:extLst>
          </p:cNvPr>
          <p:cNvSpPr txBox="1"/>
          <p:nvPr/>
        </p:nvSpPr>
        <p:spPr>
          <a:xfrm>
            <a:off x="10555894" y="2474281"/>
            <a:ext cx="1082351" cy="64633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Floating Structure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65407B3-CDC3-F081-AA01-E822CEC3C92C}"/>
              </a:ext>
            </a:extLst>
          </p:cNvPr>
          <p:cNvSpPr/>
          <p:nvPr/>
        </p:nvSpPr>
        <p:spPr>
          <a:xfrm>
            <a:off x="9673355" y="2624538"/>
            <a:ext cx="882539" cy="301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66BF05-6147-CCFF-2FE9-E30106084C31}"/>
              </a:ext>
            </a:extLst>
          </p:cNvPr>
          <p:cNvCxnSpPr>
            <a:cxnSpLocks/>
          </p:cNvCxnSpPr>
          <p:nvPr/>
        </p:nvCxnSpPr>
        <p:spPr>
          <a:xfrm>
            <a:off x="308344" y="1945759"/>
            <a:ext cx="33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77E4A3-3E76-09CF-FDD8-60A997F56B1E}"/>
              </a:ext>
            </a:extLst>
          </p:cNvPr>
          <p:cNvCxnSpPr>
            <a:cxnSpLocks/>
          </p:cNvCxnSpPr>
          <p:nvPr/>
        </p:nvCxnSpPr>
        <p:spPr>
          <a:xfrm>
            <a:off x="297711" y="2936251"/>
            <a:ext cx="33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35DFFB-AD7C-EDDB-59C5-88DAD4D7C48F}"/>
              </a:ext>
            </a:extLst>
          </p:cNvPr>
          <p:cNvCxnSpPr>
            <a:cxnSpLocks/>
          </p:cNvCxnSpPr>
          <p:nvPr/>
        </p:nvCxnSpPr>
        <p:spPr>
          <a:xfrm>
            <a:off x="297711" y="3937592"/>
            <a:ext cx="3304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B541D42-1A25-6810-5928-B3C0234A42EB}"/>
              </a:ext>
            </a:extLst>
          </p:cNvPr>
          <p:cNvCxnSpPr/>
          <p:nvPr/>
        </p:nvCxnSpPr>
        <p:spPr>
          <a:xfrm>
            <a:off x="308344" y="1935126"/>
            <a:ext cx="0" cy="34343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DB3CDBE-0D7A-E6CE-F48D-86C378006068}"/>
              </a:ext>
            </a:extLst>
          </p:cNvPr>
          <p:cNvCxnSpPr>
            <a:cxnSpLocks/>
          </p:cNvCxnSpPr>
          <p:nvPr/>
        </p:nvCxnSpPr>
        <p:spPr>
          <a:xfrm>
            <a:off x="308344" y="5380074"/>
            <a:ext cx="1079204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F05695-6080-47DF-DBAE-DF883F86E397}"/>
              </a:ext>
            </a:extLst>
          </p:cNvPr>
          <p:cNvCxnSpPr>
            <a:cxnSpLocks/>
          </p:cNvCxnSpPr>
          <p:nvPr/>
        </p:nvCxnSpPr>
        <p:spPr>
          <a:xfrm flipV="1">
            <a:off x="11100387" y="3126492"/>
            <a:ext cx="0" cy="22535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6CC1A70-790E-4D71-1654-4634C250A71B}"/>
              </a:ext>
            </a:extLst>
          </p:cNvPr>
          <p:cNvSpPr txBox="1"/>
          <p:nvPr/>
        </p:nvSpPr>
        <p:spPr>
          <a:xfrm>
            <a:off x="3971481" y="5060709"/>
            <a:ext cx="310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Instantaneous body kinematics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543348E-AB15-B53E-65F9-B3F26D2FAE9D}"/>
              </a:ext>
            </a:extLst>
          </p:cNvPr>
          <p:cNvCxnSpPr>
            <a:cxnSpLocks/>
          </p:cNvCxnSpPr>
          <p:nvPr/>
        </p:nvCxnSpPr>
        <p:spPr>
          <a:xfrm flipH="1">
            <a:off x="3402420" y="5245375"/>
            <a:ext cx="6115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675DC42-DA55-FF95-4DF4-59462B072EB7}"/>
              </a:ext>
            </a:extLst>
          </p:cNvPr>
          <p:cNvSpPr txBox="1"/>
          <p:nvPr/>
        </p:nvSpPr>
        <p:spPr>
          <a:xfrm>
            <a:off x="9921270" y="726409"/>
            <a:ext cx="2266116" cy="1323439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Floater 6 DOF responses, mooring tensions, tower motions in Time/Frequency  Domain)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AFAEF7D-F5F6-A83A-03C6-9B9C37628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17667"/>
            <a:ext cx="703699" cy="949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8B0A45-1582-FD2B-B39F-A19CF997D574}"/>
              </a:ext>
            </a:extLst>
          </p:cNvPr>
          <p:cNvSpPr txBox="1"/>
          <p:nvPr/>
        </p:nvSpPr>
        <p:spPr>
          <a:xfrm rot="5400000">
            <a:off x="10095345" y="4173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Iterative Process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7DE0C6-0801-BE06-444E-A89D707B1D0A}"/>
              </a:ext>
            </a:extLst>
          </p:cNvPr>
          <p:cNvCxnSpPr>
            <a:stCxn id="46" idx="0"/>
          </p:cNvCxnSpPr>
          <p:nvPr/>
        </p:nvCxnSpPr>
        <p:spPr>
          <a:xfrm flipV="1">
            <a:off x="11097070" y="2049848"/>
            <a:ext cx="3317" cy="424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560C188C-9126-E151-309E-DF910307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7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  <p:bldP spid="36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71" grpId="0"/>
      <p:bldP spid="7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Wave Modeling and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E08C6-087E-B615-B79D-49F9BC55F1DF}"/>
              </a:ext>
            </a:extLst>
          </p:cNvPr>
          <p:cNvSpPr txBox="1"/>
          <p:nvPr/>
        </p:nvSpPr>
        <p:spPr>
          <a:xfrm>
            <a:off x="914399" y="596905"/>
            <a:ext cx="4550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Linear Airy Wave Theory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JONSWAP Wave Spectrum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46BD0-C5EB-EC7D-4ACE-E0CD4D78047A}"/>
              </a:ext>
            </a:extLst>
          </p:cNvPr>
          <p:cNvSpPr txBox="1"/>
          <p:nvPr/>
        </p:nvSpPr>
        <p:spPr>
          <a:xfrm>
            <a:off x="6496385" y="719890"/>
            <a:ext cx="3802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Hydrodynamics Assumptions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82216-0319-26E6-25EA-7E92CA3C386E}"/>
              </a:ext>
            </a:extLst>
          </p:cNvPr>
          <p:cNvSpPr txBox="1"/>
          <p:nvPr/>
        </p:nvSpPr>
        <p:spPr>
          <a:xfrm>
            <a:off x="6648142" y="1353816"/>
            <a:ext cx="5443870" cy="3477875"/>
          </a:xfrm>
          <a:prstGeom prst="rect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Small displacement approximation in hydrostatic load formulation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Added mass and drag coefficient don’t vary with water depth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Incident wave amplitudes are much smaller than the wavelengths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/>
              <a:t>Irregular waves are modeled superimposing several linear regular waves.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73A2ECA-FE93-AE07-73E4-AC9137FFB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17667"/>
            <a:ext cx="703699" cy="949569"/>
          </a:xfrm>
          <a:prstGeom prst="rect">
            <a:avLst/>
          </a:prstGeom>
        </p:spPr>
      </p:pic>
      <p:pic>
        <p:nvPicPr>
          <p:cNvPr id="16" name="Picture 15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8F95BEE8-AF07-5F4A-0AF3-E11BDBB59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5" y="1290764"/>
            <a:ext cx="4949649" cy="505317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27EA220-947B-E600-ACFB-FA0385B3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Validation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3F30-8742-8C81-8402-05D6EB8694A0}"/>
              </a:ext>
            </a:extLst>
          </p:cNvPr>
          <p:cNvSpPr txBox="1"/>
          <p:nvPr/>
        </p:nvSpPr>
        <p:spPr>
          <a:xfrm>
            <a:off x="180756" y="935662"/>
            <a:ext cx="2477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Simulation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90E91-DC82-934A-2D62-D22DA98DD2D6}"/>
              </a:ext>
            </a:extLst>
          </p:cNvPr>
          <p:cNvSpPr txBox="1"/>
          <p:nvPr/>
        </p:nvSpPr>
        <p:spPr>
          <a:xfrm>
            <a:off x="489097" y="1463022"/>
            <a:ext cx="4114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No aerodynamic loads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Global reference fixed at SWL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Water density 997.2 kg/m3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Water depth 350 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Time step 0.05 sec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Column discretization, n = 100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/>
              <a:t>Pontoon discretization, n =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08DF9-7219-5BB9-BFF9-5279BE96D69E}"/>
              </a:ext>
            </a:extLst>
          </p:cNvPr>
          <p:cNvSpPr txBox="1"/>
          <p:nvPr/>
        </p:nvSpPr>
        <p:spPr>
          <a:xfrm>
            <a:off x="5000863" y="935661"/>
            <a:ext cx="2477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Load Cases (LCs)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C6E8063A-6940-D2C7-A303-AF0319C39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451677"/>
              </p:ext>
            </p:extLst>
          </p:nvPr>
        </p:nvGraphicFramePr>
        <p:xfrm>
          <a:off x="4999107" y="1463022"/>
          <a:ext cx="7090112" cy="469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67">
                  <a:extLst>
                    <a:ext uri="{9D8B030D-6E8A-4147-A177-3AD203B41FA5}">
                      <a16:colId xmlns:a16="http://schemas.microsoft.com/office/drawing/2014/main" val="3984967645"/>
                    </a:ext>
                  </a:extLst>
                </a:gridCol>
                <a:gridCol w="574159">
                  <a:extLst>
                    <a:ext uri="{9D8B030D-6E8A-4147-A177-3AD203B41FA5}">
                      <a16:colId xmlns:a16="http://schemas.microsoft.com/office/drawing/2014/main" val="1056263702"/>
                    </a:ext>
                  </a:extLst>
                </a:gridCol>
                <a:gridCol w="2339162">
                  <a:extLst>
                    <a:ext uri="{9D8B030D-6E8A-4147-A177-3AD203B41FA5}">
                      <a16:colId xmlns:a16="http://schemas.microsoft.com/office/drawing/2014/main" val="946898646"/>
                    </a:ext>
                  </a:extLst>
                </a:gridCol>
                <a:gridCol w="3338624">
                  <a:extLst>
                    <a:ext uri="{9D8B030D-6E8A-4147-A177-3AD203B41FA5}">
                      <a16:colId xmlns:a16="http://schemas.microsoft.com/office/drawing/2014/main" val="182494795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Load Cases (LCs)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Wave Conditions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1910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  <a:p>
                      <a:pPr algn="ctr"/>
                      <a:endParaRPr lang="en-US" sz="2200" dirty="0"/>
                    </a:p>
                    <a:p>
                      <a:pPr algn="ctr"/>
                      <a:r>
                        <a:rPr lang="en-US" sz="2200" dirty="0"/>
                        <a:t>LC1.X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--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Equilibrium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Still Water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4292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1.1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Surge static offset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Still Water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8681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1.2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Heave static offset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Still Water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551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1.3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Pitch static offset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Still Water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55795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  <a:p>
                      <a:pPr algn="ctr"/>
                      <a:r>
                        <a:rPr lang="en-US" sz="2200" dirty="0"/>
                        <a:t>LC2.X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2.1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Surge free decay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Still Water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3501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2.2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Heave free decay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Still Water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0594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2.3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Pitch free decay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Still Water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36119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  <a:p>
                      <a:pPr algn="ctr"/>
                      <a:r>
                        <a:rPr lang="en-US" sz="2200" dirty="0"/>
                        <a:t>LC3.X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3.2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Fixed TMD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Irregular Wave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564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3.5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Pitch TMD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Irregular Wave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840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3.8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Tower TMD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Irregular Wave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90555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26F61EC-46EF-9326-97D2-39BEDF8DE14E}"/>
              </a:ext>
            </a:extLst>
          </p:cNvPr>
          <p:cNvSpPr/>
          <p:nvPr/>
        </p:nvSpPr>
        <p:spPr>
          <a:xfrm>
            <a:off x="308344" y="1463022"/>
            <a:ext cx="4486940" cy="46939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578DF13-F580-F6A7-04C9-5677374B8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26903"/>
            <a:ext cx="703699" cy="9495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D5467-392B-3522-FA47-331EB623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66A1D-5967-B22D-616A-C8BA3331CB12}"/>
              </a:ext>
            </a:extLst>
          </p:cNvPr>
          <p:cNvSpPr txBox="1"/>
          <p:nvPr/>
        </p:nvSpPr>
        <p:spPr>
          <a:xfrm>
            <a:off x="1" y="6483922"/>
            <a:ext cx="12192000" cy="38801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13C741-0AF3-CB37-CFF7-0AAB108A922A}"/>
              </a:ext>
            </a:extLst>
          </p:cNvPr>
          <p:cNvSpPr txBox="1"/>
          <p:nvPr/>
        </p:nvSpPr>
        <p:spPr>
          <a:xfrm>
            <a:off x="-4615" y="-60059"/>
            <a:ext cx="12192000" cy="63094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	</a:t>
            </a:r>
            <a:r>
              <a:rPr lang="en-US" sz="3500" b="1" dirty="0"/>
              <a:t>Validation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3F30-8742-8C81-8402-05D6EB8694A0}"/>
              </a:ext>
            </a:extLst>
          </p:cNvPr>
          <p:cNvSpPr txBox="1"/>
          <p:nvPr/>
        </p:nvSpPr>
        <p:spPr>
          <a:xfrm>
            <a:off x="291592" y="815589"/>
            <a:ext cx="5351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LC1.X (Equilibrium and Static offset tests)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C950EB3-FBB6-CAE0-2AA4-10752C722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802228"/>
              </p:ext>
            </p:extLst>
          </p:nvPr>
        </p:nvGraphicFramePr>
        <p:xfrm>
          <a:off x="280804" y="1491182"/>
          <a:ext cx="3903276" cy="2987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18694">
                  <a:extLst>
                    <a:ext uri="{9D8B030D-6E8A-4147-A177-3AD203B41FA5}">
                      <a16:colId xmlns:a16="http://schemas.microsoft.com/office/drawing/2014/main" val="724762496"/>
                    </a:ext>
                  </a:extLst>
                </a:gridCol>
                <a:gridCol w="1376218">
                  <a:extLst>
                    <a:ext uri="{9D8B030D-6E8A-4147-A177-3AD203B41FA5}">
                      <a16:colId xmlns:a16="http://schemas.microsoft.com/office/drawing/2014/main" val="1032933711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1513478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OpenFAST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CRAFTS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2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Surge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15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Sway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-1.97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-1.97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96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Heave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95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Roll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211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Pitch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-0.19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9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Yaw 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379193"/>
                  </a:ext>
                </a:extLst>
              </a:tr>
            </a:tbl>
          </a:graphicData>
        </a:graphic>
      </p:graphicFrame>
      <p:pic>
        <p:nvPicPr>
          <p:cNvPr id="8" name="Picture 7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AE89F737-F33C-0F78-5B79-E4DDBFA9F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9" y="1426941"/>
            <a:ext cx="4690197" cy="4875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6A46E2-DB60-F9A4-0F5A-C5164D1B3D39}"/>
              </a:ext>
            </a:extLst>
          </p:cNvPr>
          <p:cNvSpPr txBox="1"/>
          <p:nvPr/>
        </p:nvSpPr>
        <p:spPr>
          <a:xfrm>
            <a:off x="9236373" y="2985293"/>
            <a:ext cx="2951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MLT: Mooring Line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Prescribed position imposed in six DOFs.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relationship</a:t>
            </a:r>
          </a:p>
          <a:p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39EFE13-DC24-8051-D77E-E5E21AFE9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01" y="5926903"/>
            <a:ext cx="703699" cy="9495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A3DA6-9B1B-D42C-C035-4CB0929C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08048-DEF1-4E6C-A335-2C664041F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8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1067</Words>
  <Application>Microsoft Office PowerPoint</Application>
  <PresentationFormat>Widescreen</PresentationFormat>
  <Paragraphs>239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Central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Doyal Kumar Sarker</dc:creator>
  <cp:lastModifiedBy>Doyal Kumar Sarker</cp:lastModifiedBy>
  <cp:revision>61</cp:revision>
  <dcterms:created xsi:type="dcterms:W3CDTF">2023-09-20T02:13:21Z</dcterms:created>
  <dcterms:modified xsi:type="dcterms:W3CDTF">2023-09-25T05:03:30Z</dcterms:modified>
</cp:coreProperties>
</file>